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74" r:id="rId13"/>
    <p:sldId id="267" r:id="rId14"/>
    <p:sldId id="268" r:id="rId15"/>
    <p:sldId id="269" r:id="rId16"/>
    <p:sldId id="275" r:id="rId17"/>
    <p:sldId id="270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3400" y="3619500"/>
            <a:ext cx="7848600" cy="838200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4800" kern="1200" cap="all" baseline="0">
                <a:solidFill>
                  <a:schemeClr val="tx1"/>
                </a:solidFill>
                <a:effectLst>
                  <a:outerShdw blurRad="94454" dist="50800" dir="2700000" algn="tl" rotWithShape="0">
                    <a:srgbClr val="000000">
                      <a:alpha val="3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90600" y="4343400"/>
            <a:ext cx="7391400" cy="914400"/>
          </a:xfrm>
        </p:spPr>
        <p:txBody>
          <a:bodyPr>
            <a:noAutofit/>
          </a:bodyPr>
          <a:lstStyle>
            <a:lvl1pPr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990600" y="1476375"/>
            <a:ext cx="5410200" cy="352425"/>
          </a:xfrm>
        </p:spPr>
        <p:txBody>
          <a:bodyPr anchor="b" anchorCtr="0"/>
          <a:lstStyle>
            <a:lvl1pPr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90600" y="5819777"/>
            <a:ext cx="7391400" cy="304799"/>
          </a:xfrm>
        </p:spPr>
        <p:txBody>
          <a:bodyPr>
            <a:noAutofit/>
          </a:bodyPr>
          <a:lstStyle>
            <a:lvl1pPr>
              <a:buFontTx/>
              <a:buNone/>
              <a:defRPr sz="12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"/>
          <p:cNvSpPr>
            <a:spLocks noGrp="1"/>
          </p:cNvSpPr>
          <p:nvPr>
            <p:ph type="title"/>
          </p:nvPr>
        </p:nvSpPr>
        <p:spPr>
          <a:xfrm>
            <a:off x="990600" y="609599"/>
            <a:ext cx="8153400" cy="989013"/>
          </a:xfrm>
        </p:spPr>
        <p:txBody>
          <a:bodyPr anchor="ctr" anchorCtr="0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47750" y="5808662"/>
            <a:ext cx="5334000" cy="1588"/>
          </a:xfrm>
          <a:prstGeom prst="line">
            <a:avLst/>
          </a:prstGeom>
          <a:noFill/>
          <a:ln w="6350" cap="rnd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35000">
              <a:schemeClr val="bg1"/>
            </a:gs>
            <a:gs pos="100000">
              <a:schemeClr val="accent5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" name="clouds.png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5"/>
                <a:srgbClr val="FFFFFF"/>
              </a:duotone>
            </a:blip>
            <a:srcRect b="6067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2700" cap="rnd" cmpd="sng" algn="ctr">
              <a:gradFill>
                <a:gsLst>
                  <a:gs pos="0">
                    <a:schemeClr val="accent5"/>
                  </a:gs>
                  <a:gs pos="67000">
                    <a:schemeClr val="bg1"/>
                  </a:gs>
                  <a:gs pos="100000">
                    <a:schemeClr val="accent3"/>
                  </a:gs>
                </a:gsLst>
                <a:lin ang="5400000" scaled="1"/>
              </a:gradFill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8650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8650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8650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Autofit/>
          </a:bodyPr>
          <a:lstStyle/>
          <a:p>
            <a:r>
              <a:rPr lang="hr-HR" sz="4800" dirty="0" smtClean="0"/>
              <a:t>MODERNIZACIJA ZAŠTITE ZRAČNOG PROMETA</a:t>
            </a:r>
            <a:endParaRPr lang="hr-HR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Karmela Boc, dipl.ing.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Modernizacija zaštitnih mjera na aerodromu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Otisak prsta	▪ </a:t>
            </a:r>
            <a:r>
              <a:rPr lang="hr-HR" sz="2400" dirty="0" smtClean="0"/>
              <a:t>London Heathrow </a:t>
            </a:r>
            <a:r>
              <a:rPr lang="hr-HR" sz="2400" i="1" dirty="0" smtClean="0"/>
              <a:t>miSense</a:t>
            </a:r>
            <a:r>
              <a:rPr lang="hr-HR" sz="2400" dirty="0" smtClean="0"/>
              <a:t> i 				   </a:t>
            </a:r>
            <a:r>
              <a:rPr lang="hr-HR" sz="2400" i="1" dirty="0" smtClean="0"/>
              <a:t>miSenseplus</a:t>
            </a:r>
            <a:r>
              <a:rPr lang="hr-HR" sz="2400" dirty="0" smtClean="0"/>
              <a:t>  program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 lvl="4"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10" name="Picture 9" descr="fingerpr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209800"/>
            <a:ext cx="2731035" cy="4344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misense_kiosk_2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590800"/>
            <a:ext cx="2971800" cy="2225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misensepl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4495800"/>
            <a:ext cx="2971800" cy="2225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Modernizacija zaštitnih mjera na aerodromu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Prepoznavanje šarenice (</a:t>
            </a:r>
            <a:r>
              <a:rPr lang="hr-HR" i="1" dirty="0" smtClean="0"/>
              <a:t>Iris Recognition</a:t>
            </a:r>
            <a:r>
              <a:rPr lang="hr-HR" dirty="0" smtClean="0"/>
              <a:t>)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irisco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2133600"/>
            <a:ext cx="42672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iriscode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5562600"/>
            <a:ext cx="434340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Modernizacija zaštitnih mjera na aerodromu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Prepoznavanje šarenice (</a:t>
            </a:r>
            <a:r>
              <a:rPr lang="hr-HR" i="1" dirty="0" smtClean="0"/>
              <a:t>Iris Recognition</a:t>
            </a:r>
            <a:r>
              <a:rPr lang="hr-HR" dirty="0" smtClean="0"/>
              <a:t>)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schipolirisrecogni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3979130" cy="449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UK_IRI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209800"/>
            <a:ext cx="4187979" cy="449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Modernizacija zaštitnih mjera na aerodromu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2D skeniranje</a:t>
            </a:r>
            <a:endParaRPr lang="hr-HR" dirty="0"/>
          </a:p>
        </p:txBody>
      </p:sp>
      <p:pic>
        <p:nvPicPr>
          <p:cNvPr id="4" name="Picture 3" descr="2d sc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362200"/>
            <a:ext cx="5270771" cy="3327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-pass-e-g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1981200"/>
            <a:ext cx="3113542" cy="372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Modernizacija zaštitnih mjera na aerodromu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3D skeniranje prtljage</a:t>
            </a:r>
            <a:endParaRPr lang="hr-HR" dirty="0"/>
          </a:p>
        </p:txBody>
      </p:sp>
      <p:pic>
        <p:nvPicPr>
          <p:cNvPr id="4" name="Picture 3" descr="airport-scanners-87307-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209800"/>
            <a:ext cx="6162675" cy="42070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Modernizacija zaštitnih mjera na aerodromu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i="1" dirty="0" smtClean="0"/>
              <a:t>Full Body Scanner</a:t>
            </a:r>
            <a:endParaRPr lang="hr-HR" i="1" dirty="0"/>
          </a:p>
        </p:txBody>
      </p:sp>
      <p:pic>
        <p:nvPicPr>
          <p:cNvPr id="4" name="Picture 3" descr="alg-airport-scanner-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286000"/>
            <a:ext cx="7696200" cy="4040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Modernizacija zaštitnih mjera na aerodromu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Smart Check </a:t>
            </a:r>
            <a:r>
              <a:rPr lang="hr-HR" i="1" dirty="0" smtClean="0"/>
              <a:t>backscattered</a:t>
            </a:r>
            <a:r>
              <a:rPr lang="hr-HR" dirty="0" smtClean="0"/>
              <a:t> rendgen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5" name="Picture 4" descr="backscatterxr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2209800"/>
            <a:ext cx="3459175" cy="4457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Modernizacija zaštitnih mjera u zrakoplovu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Šerif u zrakoplovu (Sky Marshal)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airmarshal.jpg"/>
          <p:cNvPicPr>
            <a:picLocks noChangeAspect="1"/>
          </p:cNvPicPr>
          <p:nvPr/>
        </p:nvPicPr>
        <p:blipFill>
          <a:blip r:embed="rId2" cstate="print"/>
          <a:srcRect l="5630"/>
          <a:stretch>
            <a:fillRect/>
          </a:stretch>
        </p:blipFill>
        <p:spPr>
          <a:xfrm>
            <a:off x="304800" y="2326552"/>
            <a:ext cx="5791200" cy="3455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Badge_of_the_United_States_Federal_Air_Marshal_Servi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2253144"/>
            <a:ext cx="2590800" cy="3707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Stanje u Republici Hrvatskoj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nedovoljan razvoj znanstvenoistraživačke djelatnosti</a:t>
            </a:r>
          </a:p>
          <a:p>
            <a:r>
              <a:rPr lang="hr-HR" dirty="0" smtClean="0"/>
              <a:t>problemi financijske prirode, odnosno nedovoljno ulaganja</a:t>
            </a:r>
          </a:p>
          <a:p>
            <a:r>
              <a:rPr lang="hr-HR" dirty="0" smtClean="0"/>
              <a:t>nema razvijenih osnovnih metoda provjere putnika (npr. API – </a:t>
            </a:r>
            <a:r>
              <a:rPr lang="hr-HR" i="1" dirty="0" smtClean="0"/>
              <a:t>Advanced Passenger Information</a:t>
            </a:r>
            <a:r>
              <a:rPr lang="hr-HR" dirty="0" smtClean="0"/>
              <a:t>)</a:t>
            </a:r>
          </a:p>
          <a:p>
            <a:r>
              <a:rPr lang="hr-HR" dirty="0" smtClean="0"/>
              <a:t>razina sigurnosti i metode koje se koriste zadovoljavaju potrebe količine prometa i broja putnika</a:t>
            </a:r>
          </a:p>
          <a:p>
            <a:r>
              <a:rPr lang="hr-HR" dirty="0" smtClean="0"/>
              <a:t>još nije uspostavljen sustav prikupljanja i obrade podataka relevantnih za sigurnost zračnog prometa</a:t>
            </a:r>
          </a:p>
          <a:p>
            <a:r>
              <a:rPr lang="hr-HR" dirty="0" smtClean="0"/>
              <a:t>Nacionalni program zaštite zračnog prometa neusklađen sa Zakonima</a:t>
            </a:r>
          </a:p>
          <a:p>
            <a:r>
              <a:rPr lang="hr-HR" dirty="0" smtClean="0"/>
              <a:t>Nije sve tako crno! – Split, Zagreb, Bajakovo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sz="6000" dirty="0" smtClean="0"/>
              <a:t>HVALA NA POZORNOSTI</a:t>
            </a:r>
          </a:p>
          <a:p>
            <a:pPr algn="ctr">
              <a:buNone/>
            </a:pPr>
            <a:endParaRPr lang="hr-HR" sz="6000" dirty="0"/>
          </a:p>
        </p:txBody>
      </p:sp>
      <p:pic>
        <p:nvPicPr>
          <p:cNvPr id="4" name="Picture 3" descr="carribean secur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905000"/>
            <a:ext cx="7543800" cy="4668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Velika je razlika!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hr-HR" sz="4400" dirty="0" smtClean="0"/>
              <a:t>hrv. ZAŠTITA ≠ SIGURNOST</a:t>
            </a:r>
          </a:p>
          <a:p>
            <a:pPr algn="ctr">
              <a:buNone/>
            </a:pPr>
            <a:r>
              <a:rPr lang="hr-HR" sz="4400" dirty="0" smtClean="0"/>
              <a:t>eng. SECURITY ≠ SAFETY</a:t>
            </a:r>
          </a:p>
          <a:p>
            <a:pPr algn="ctr">
              <a:buNone/>
            </a:pPr>
            <a:endParaRPr lang="hr-HR" dirty="0"/>
          </a:p>
        </p:txBody>
      </p:sp>
      <p:pic>
        <p:nvPicPr>
          <p:cNvPr id="4" name="Picture 3" descr="an-image-of-an-airport-security-drawing-EG00PE.jpg"/>
          <p:cNvPicPr>
            <a:picLocks noChangeAspect="1"/>
          </p:cNvPicPr>
          <p:nvPr/>
        </p:nvPicPr>
        <p:blipFill>
          <a:blip r:embed="rId2" cstate="print"/>
          <a:srcRect t="2086" b="9038"/>
          <a:stretch>
            <a:fillRect/>
          </a:stretch>
        </p:blipFill>
        <p:spPr>
          <a:xfrm>
            <a:off x="2743200" y="3200400"/>
            <a:ext cx="3581400" cy="3403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Upotreba zrakoplova, ali ne u svrhu prijevoza</a:t>
            </a:r>
            <a:endParaRPr lang="hr-HR" dirty="0"/>
          </a:p>
        </p:txBody>
      </p:sp>
      <p:pic>
        <p:nvPicPr>
          <p:cNvPr id="4" name="Content Placeholder 3" descr="Idea_imag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9200" y="1828800"/>
            <a:ext cx="3341483" cy="4525963"/>
          </a:xfrm>
        </p:spPr>
      </p:pic>
      <p:pic>
        <p:nvPicPr>
          <p:cNvPr id="5" name="Picture 4" descr="bleri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981200"/>
            <a:ext cx="4095750" cy="4095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4648200" y="3886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Etiologija nesreća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Prva faza: 1948. – 1968.: bijeg od kaznenog progona</a:t>
            </a:r>
          </a:p>
          <a:p>
            <a:r>
              <a:rPr lang="hr-HR" dirty="0" smtClean="0"/>
              <a:t>Druga faza: 1968. – 1994.: politička faza</a:t>
            </a:r>
          </a:p>
          <a:p>
            <a:r>
              <a:rPr lang="hr-HR" dirty="0" smtClean="0"/>
              <a:t>Treća faza: 1994. do danas: zrakoplov kao oružje za uništenje</a:t>
            </a:r>
          </a:p>
          <a:p>
            <a:endParaRPr lang="hr-HR" dirty="0" smtClean="0"/>
          </a:p>
          <a:p>
            <a:r>
              <a:rPr lang="hr-HR" i="1" dirty="0" smtClean="0"/>
              <a:t>ACRO – Aircraft Crashes Record Office</a:t>
            </a:r>
            <a:endParaRPr lang="hr-H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Najveće zrakoplovne nesreće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Air India 1985.</a:t>
            </a:r>
            <a:endParaRPr lang="hr-HR" dirty="0"/>
          </a:p>
        </p:txBody>
      </p:sp>
      <p:pic>
        <p:nvPicPr>
          <p:cNvPr id="4" name="Picture 3" descr="_40927911_747_bomb2_inf41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438400"/>
            <a:ext cx="5257800" cy="334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ir ind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1295400"/>
            <a:ext cx="2971800" cy="5118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Najveće zrakoplovne nesreće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Teroristički napad nad Lockerbijem 1988.</a:t>
            </a:r>
            <a:endParaRPr lang="hr-HR" dirty="0"/>
          </a:p>
        </p:txBody>
      </p:sp>
      <p:pic>
        <p:nvPicPr>
          <p:cNvPr id="4" name="Picture 3" descr="lockerbie21.jpg"/>
          <p:cNvPicPr>
            <a:picLocks noChangeAspect="1"/>
          </p:cNvPicPr>
          <p:nvPr/>
        </p:nvPicPr>
        <p:blipFill>
          <a:blip r:embed="rId2" cstate="print"/>
          <a:srcRect l="19167"/>
          <a:stretch>
            <a:fillRect/>
          </a:stretch>
        </p:blipFill>
        <p:spPr>
          <a:xfrm>
            <a:off x="228600" y="2590800"/>
            <a:ext cx="5119229" cy="3562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lockerbie22a-1-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2209800"/>
            <a:ext cx="3276600" cy="4207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Najveće zrakoplovne nesreće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Napadi 11.rujna 2001.</a:t>
            </a:r>
            <a:endParaRPr lang="hr-HR"/>
          </a:p>
        </p:txBody>
      </p:sp>
      <p:pic>
        <p:nvPicPr>
          <p:cNvPr id="4" name="Picture 3" descr="9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286000"/>
            <a:ext cx="5410200" cy="405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Modernizacija zaštite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hr-HR" dirty="0" smtClean="0"/>
              <a:t>Pravna regulativa</a:t>
            </a:r>
          </a:p>
          <a:p>
            <a:pPr lvl="1"/>
            <a:r>
              <a:rPr lang="hr-HR" dirty="0" smtClean="0"/>
              <a:t>Međunarodna (konvencije, organizacije, dokumenti, protokoli i sl.)</a:t>
            </a:r>
          </a:p>
          <a:p>
            <a:pPr lvl="1"/>
            <a:r>
              <a:rPr lang="hr-HR" dirty="0" smtClean="0"/>
              <a:t>Nacionalna:</a:t>
            </a:r>
          </a:p>
          <a:p>
            <a:pPr lvl="2"/>
            <a:r>
              <a:rPr lang="hr-HR" dirty="0" smtClean="0"/>
              <a:t>Nacionalna strategija za prevenciju i suzbijanje terorizma</a:t>
            </a:r>
          </a:p>
          <a:p>
            <a:pPr lvl="2"/>
            <a:r>
              <a:rPr lang="hr-HR" dirty="0" smtClean="0"/>
              <a:t>Nacionalni program zaštite civilnog zrakoplovstva</a:t>
            </a:r>
          </a:p>
          <a:p>
            <a:r>
              <a:rPr lang="hr-HR" dirty="0" smtClean="0"/>
              <a:t>Mjere zaštite na aerodromu</a:t>
            </a:r>
          </a:p>
          <a:p>
            <a:pPr lvl="1"/>
            <a:r>
              <a:rPr lang="hr-HR" dirty="0" smtClean="0"/>
              <a:t>Uvođenje dodatnih mjera</a:t>
            </a:r>
          </a:p>
          <a:p>
            <a:pPr lvl="1"/>
            <a:r>
              <a:rPr lang="hr-HR" dirty="0" smtClean="0"/>
              <a:t>Uvođenje novih tehnoloških rješenja</a:t>
            </a:r>
          </a:p>
          <a:p>
            <a:pPr lvl="1"/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 smtClean="0"/>
              <a:t>Modernizacija zaštitnih mjera na aerodromu</a:t>
            </a:r>
            <a:endParaRPr lang="hr-HR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Uvođenje biometrije</a:t>
            </a:r>
          </a:p>
          <a:p>
            <a:endParaRPr lang="hr-HR" dirty="0"/>
          </a:p>
        </p:txBody>
      </p:sp>
      <p:pic>
        <p:nvPicPr>
          <p:cNvPr id="7" name="Content Placeholder 2"/>
          <p:cNvPicPr>
            <a:picLocks noChangeAspect="1" noChangeArrowheads="1"/>
          </p:cNvPicPr>
          <p:nvPr/>
        </p:nvPicPr>
        <p:blipFill>
          <a:blip r:embed="rId2" cstate="print"/>
          <a:srcRect l="35794" t="30305" r="24430" b="17503"/>
          <a:stretch>
            <a:fillRect/>
          </a:stretch>
        </p:blipFill>
        <p:spPr bwMode="auto">
          <a:xfrm>
            <a:off x="1905000" y="2133600"/>
            <a:ext cx="5334000" cy="4165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1016418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certificate of completion</Template>
  <TotalTime>1057</TotalTime>
  <Words>297</Words>
  <Application>Microsoft Office PowerPoint</Application>
  <PresentationFormat>On-screen Show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tf10164189</vt:lpstr>
      <vt:lpstr>MODERNIZACIJA ZAŠTITE ZRAČNOG PROMETA</vt:lpstr>
      <vt:lpstr>Velika je razlika!</vt:lpstr>
      <vt:lpstr>Upotreba zrakoplova, ali ne u svrhu prijevoza</vt:lpstr>
      <vt:lpstr>Etiologija nesreća</vt:lpstr>
      <vt:lpstr>Najveće zrakoplovne nesreće</vt:lpstr>
      <vt:lpstr>Najveće zrakoplovne nesreće</vt:lpstr>
      <vt:lpstr>Najveće zrakoplovne nesreće</vt:lpstr>
      <vt:lpstr>Modernizacija zaštite</vt:lpstr>
      <vt:lpstr>Modernizacija zaštitnih mjera na aerodromu</vt:lpstr>
      <vt:lpstr>Modernizacija zaštitnih mjera na aerodromu</vt:lpstr>
      <vt:lpstr>Modernizacija zaštitnih mjera na aerodromu</vt:lpstr>
      <vt:lpstr>Modernizacija zaštitnih mjera na aerodromu</vt:lpstr>
      <vt:lpstr>Modernizacija zaštitnih mjera na aerodromu</vt:lpstr>
      <vt:lpstr>Modernizacija zaštitnih mjera na aerodromu</vt:lpstr>
      <vt:lpstr>Modernizacija zaštitnih mjera na aerodromu</vt:lpstr>
      <vt:lpstr>Modernizacija zaštitnih mjera na aerodromu</vt:lpstr>
      <vt:lpstr>Modernizacija zaštitnih mjera u zrakoplovu</vt:lpstr>
      <vt:lpstr>Stanje u Republici Hrvatskoj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Karmela</dc:creator>
  <cp:lastModifiedBy>Karmela</cp:lastModifiedBy>
  <cp:revision>40</cp:revision>
  <dcterms:created xsi:type="dcterms:W3CDTF">2006-08-16T00:00:00Z</dcterms:created>
  <dcterms:modified xsi:type="dcterms:W3CDTF">2017-10-26T20:46:30Z</dcterms:modified>
</cp:coreProperties>
</file>